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62" r:id="rId4"/>
    <p:sldId id="283" r:id="rId5"/>
    <p:sldId id="299" r:id="rId6"/>
    <p:sldId id="300" r:id="rId7"/>
    <p:sldId id="273" r:id="rId8"/>
    <p:sldId id="279" r:id="rId9"/>
    <p:sldId id="329" r:id="rId10"/>
    <p:sldId id="328" r:id="rId11"/>
    <p:sldId id="327" r:id="rId12"/>
    <p:sldId id="317" r:id="rId13"/>
    <p:sldId id="326" r:id="rId14"/>
    <p:sldId id="295" r:id="rId15"/>
    <p:sldId id="314" r:id="rId16"/>
    <p:sldId id="330" r:id="rId17"/>
    <p:sldId id="325" r:id="rId18"/>
    <p:sldId id="320" r:id="rId19"/>
    <p:sldId id="323" r:id="rId20"/>
    <p:sldId id="321" r:id="rId21"/>
    <p:sldId id="288" r:id="rId22"/>
    <p:sldId id="289" r:id="rId23"/>
    <p:sldId id="302" r:id="rId24"/>
    <p:sldId id="301" r:id="rId25"/>
    <p:sldId id="286" r:id="rId26"/>
    <p:sldId id="333" r:id="rId27"/>
    <p:sldId id="334" r:id="rId28"/>
    <p:sldId id="304" r:id="rId29"/>
    <p:sldId id="308" r:id="rId30"/>
    <p:sldId id="332" r:id="rId31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함초롬바탕" panose="02030604000101010101" pitchFamily="18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555"/>
    <a:srgbClr val="B78C7F"/>
    <a:srgbClr val="FE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6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78344-8FA9-452E-91A7-7AB4F90F3662}" type="datetimeFigureOut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D186A-6A8F-4809-B4A6-D02D8C5F2B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3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55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0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311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334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9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4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ED82-A268-4874-8B7E-77B5207E0084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2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9DBC-7F7A-49BD-BB0B-01C91455435F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3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41C6-9AE0-476D-ABC1-EB7ADC121912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DC92-9F8C-47D2-B3A1-AC5796EB3077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484-1BA0-4481-BB48-D5CBD087C50B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5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9C61-34CA-4D96-BE63-8BB485DD096A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0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F914-0F9A-4256-8E75-DEC6B8412880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E936-1402-4175-B954-68B50BDB7C1E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6FF6-A71C-4780-B876-BC9373C252BC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7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A07A-AFD2-40BA-B4CC-2C30B10406A2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4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1819-039B-4EA4-8D43-C68D73AAA3B7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2B37-216C-4341-96AF-946D9A6E84C5}" type="datetime1">
              <a:rPr lang="ko-KR" altLang="en-US" smtClean="0"/>
              <a:pPr/>
              <a:t>2018-05-29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8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9.png"/><Relationship Id="rId7" Type="http://schemas.openxmlformats.org/officeDocument/2006/relationships/hyperlink" Target="https://www.google.com/url?sa=i&amp;source=images&amp;cd=&amp;cad=rja&amp;uact=8&amp;ved=2ahUKEwiM4s_E5J_bAhVFyrwKHVRhBcYQjRx6BAgBEAU&amp;url=http://mn.kbs.co.kr/mobile/news/view.do?ncd=2828603&amp;psig=AOvVaw123Lc10QgR4AIO6qsq1wU3&amp;ust=1527299617584267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source=images&amp;cd=&amp;cad=rja&amp;uact=8&amp;ved=2ahUKEwiM4s_E5J_bAhVFyrwKHVRhBcYQjRx6BAgBEAU&amp;url=http://mn.kbs.co.kr/mobile/news/view.do?ncd=2828603&amp;psig=AOvVaw123Lc10QgR4AIO6qsq1wU3&amp;ust=1527299617584267" TargetMode="External"/><Relationship Id="rId3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3.jpeg"/><Relationship Id="rId9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5.png"/><Relationship Id="rId12" Type="http://schemas.openxmlformats.org/officeDocument/2006/relationships/image" Target="../media/image13.jpeg"/><Relationship Id="rId2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wikipedia.org/wiki/OpenCV" TargetMode="External"/><Relationship Id="rId11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5" Type="http://schemas.openxmlformats.org/officeDocument/2006/relationships/image" Target="../media/image1.png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4.jpeg"/><Relationship Id="rId4" Type="http://schemas.openxmlformats.org/officeDocument/2006/relationships/image" Target="../media/image17.png"/><Relationship Id="rId9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ko.wikipedia.org/wiki/OpenCV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93515" y="938714"/>
            <a:ext cx="7200800" cy="48005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2756501" y="1382859"/>
            <a:ext cx="6674828" cy="3912241"/>
          </a:xfrm>
          <a:prstGeom prst="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829552" y="1727413"/>
            <a:ext cx="6528726" cy="302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처리를 통한 </a:t>
            </a:r>
            <a:endParaRPr lang="en-US" altLang="ko-KR" sz="4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 보조 공학기기 </a:t>
            </a:r>
            <a:r>
              <a:rPr lang="en-US" altLang="ko-KR" sz="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dist"/>
            <a:endParaRPr lang="en-US" altLang="ko-KR" sz="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67" dirty="0" smtClean="0">
                <a:solidFill>
                  <a:srgbClr val="C6A4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BNS(Blind Needs Sun)</a:t>
            </a:r>
            <a:endParaRPr lang="en-US" altLang="ko-KR" sz="1467" dirty="0">
              <a:solidFill>
                <a:srgbClr val="C6A4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sz="533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r"/>
            <a:endParaRPr lang="en-US" altLang="ko-KR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1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컴퓨터공학부 권혁찬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ko-KR" altLang="en-US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5360" y="164638"/>
            <a:ext cx="1103445" cy="740701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786821" y="5889357"/>
            <a:ext cx="1117148" cy="776623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2" t="22478" r="9435" b="30070"/>
          <a:stretch/>
        </p:blipFill>
        <p:spPr>
          <a:xfrm>
            <a:off x="927511" y="2779549"/>
            <a:ext cx="2795955" cy="289267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687762">
            <a:off x="2643195" y="1788214"/>
            <a:ext cx="1665427" cy="167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4637906" y="1647569"/>
            <a:ext cx="2586682" cy="3426935"/>
          </a:xfrm>
          <a:prstGeom prst="triangle">
            <a:avLst>
              <a:gd name="adj" fmla="val 82217"/>
            </a:avLst>
          </a:prstGeom>
          <a:solidFill>
            <a:schemeClr val="bg2">
              <a:lumMod val="90000"/>
              <a:alpha val="4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09244" y="3299158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모듈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88369" y="2677201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인식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9955443">
            <a:off x="2109711" y="2696188"/>
            <a:ext cx="723369" cy="64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714527" y="5821999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1" descr="C:\Users\user1\Desktop\study\서영폴더\졸업작품\KakaoTalk_20180525_220216301.png"/>
          <p:cNvPicPr>
            <a:picLocks noChangeAspect="1" noChangeArrowheads="1"/>
          </p:cNvPicPr>
          <p:nvPr/>
        </p:nvPicPr>
        <p:blipFill>
          <a:blip r:embed="rId2" cstate="print"/>
          <a:srcRect l="18482" t="32640" r="31886" b="16451"/>
          <a:stretch>
            <a:fillRect/>
          </a:stretch>
        </p:blipFill>
        <p:spPr bwMode="auto">
          <a:xfrm>
            <a:off x="3748216" y="4308390"/>
            <a:ext cx="5708822" cy="21336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10302473" y="3840798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91866" y="4300150"/>
            <a:ext cx="957003" cy="176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1" name="Picture 2" descr="신호등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 l="33918" t="12473" r="44214" b="7177"/>
          <a:stretch>
            <a:fillRect/>
          </a:stretch>
        </p:blipFill>
        <p:spPr bwMode="auto">
          <a:xfrm>
            <a:off x="8657967" y="1820563"/>
            <a:ext cx="1223243" cy="252926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8819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16" name="Picture 2" descr="골전도 안경 이어폰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2862" y="2007077"/>
            <a:ext cx="1760718" cy="165876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968985" y="2014055"/>
            <a:ext cx="158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 출력을 통한 정보 전달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089012">
            <a:off x="2658149" y="2879090"/>
            <a:ext cx="556216" cy="49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196281" y="3459795"/>
            <a:ext cx="158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신호등은 </a:t>
            </a:r>
            <a:endParaRPr lang="en-US" altLang="ko-KR" sz="16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초록불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입니다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100" y="3441264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Picture 1" descr="C:\Users\user1\Desktop\study\서영폴더\졸업작품\KakaoTalk_20180525_220216301.png"/>
          <p:cNvPicPr>
            <a:picLocks noChangeAspect="1" noChangeArrowheads="1"/>
          </p:cNvPicPr>
          <p:nvPr/>
        </p:nvPicPr>
        <p:blipFill>
          <a:blip r:embed="rId6" cstate="print"/>
          <a:srcRect l="18482" t="32640" r="31886" b="16451"/>
          <a:stretch>
            <a:fillRect/>
          </a:stretch>
        </p:blipFill>
        <p:spPr bwMode="auto">
          <a:xfrm>
            <a:off x="3748215" y="4308390"/>
            <a:ext cx="5766487" cy="2133600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2" t="22478" r="9435" b="30070"/>
          <a:stretch/>
        </p:blipFill>
        <p:spPr>
          <a:xfrm>
            <a:off x="1042840" y="2886641"/>
            <a:ext cx="2795955" cy="289267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2" name="TextBox 41"/>
          <p:cNvSpPr txBox="1"/>
          <p:nvPr/>
        </p:nvSpPr>
        <p:spPr>
          <a:xfrm>
            <a:off x="10302473" y="3840798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091866" y="4300150"/>
            <a:ext cx="957003" cy="176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4" name="Picture 2" descr="신호등에 대한 이미지 검색결과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 l="33918" t="12473" r="44214" b="7177"/>
          <a:stretch>
            <a:fillRect/>
          </a:stretch>
        </p:blipFill>
        <p:spPr bwMode="auto">
          <a:xfrm>
            <a:off x="8657967" y="1820563"/>
            <a:ext cx="1223243" cy="252926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3350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라즈베리 파이 제로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56500">
            <a:off x="3983006" y="2668957"/>
            <a:ext cx="2632732" cy="2024412"/>
          </a:xfrm>
          <a:prstGeom prst="rect">
            <a:avLst/>
          </a:prstGeom>
          <a:noFill/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687762">
            <a:off x="1261853" y="2133046"/>
            <a:ext cx="1342750" cy="1350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85802" y="3340781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모듈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3341" y="2102503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00754" y="5158622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4" descr="opencv에 대한 이미지 검색결과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243036" y="2172566"/>
            <a:ext cx="1375538" cy="1691864"/>
          </a:xfrm>
          <a:prstGeom prst="rect">
            <a:avLst/>
          </a:prstGeom>
          <a:noFill/>
        </p:spPr>
      </p:pic>
      <p:pic>
        <p:nvPicPr>
          <p:cNvPr id="21" name="Picture 2" descr="yolo에 대한 이미지 검색결과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010633" y="4366829"/>
            <a:ext cx="2126924" cy="1130574"/>
          </a:xfrm>
          <a:prstGeom prst="rect">
            <a:avLst/>
          </a:prstGeom>
          <a:noFill/>
        </p:spPr>
      </p:pic>
      <p:pic>
        <p:nvPicPr>
          <p:cNvPr id="22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6959709" y="4256799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6955591" y="2786345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8344931" y="2064461"/>
            <a:ext cx="3204519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9862" y="2413590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6360" y="522681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처리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2832770" y="2786345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2772719" y="4256799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골전도 안경 이어폰에 대한 이미지 검색결과">
            <a:hlinkClick r:id="rId11"/>
          </p:cNvPr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138990" y="4123376"/>
            <a:ext cx="1438288" cy="1355004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1077780" y="4138863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골전도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선그라스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30460" y="5325979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2870"/>
            <a:ext cx="12192000" cy="1316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구성도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14" descr="서버.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19" y="2829903"/>
            <a:ext cx="2464831" cy="24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35" y="3583823"/>
            <a:ext cx="1192190" cy="6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544370" y="5657242"/>
            <a:ext cx="87565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60580" y="2902360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95" y="3555650"/>
            <a:ext cx="1290026" cy="7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362110" y="5493126"/>
            <a:ext cx="117974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5777326" y="2930918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5777326" y="4593323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713025" y="4265914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Picture 16" descr="라즈베리파이.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67" b="81000" l="13586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9496">
            <a:off x="4885484" y="3242071"/>
            <a:ext cx="2192220" cy="14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722765" y="5657242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00331" y="4322266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52638" y="2902359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32" t="22478" r="9435" b="30070"/>
          <a:stretch/>
        </p:blipFill>
        <p:spPr>
          <a:xfrm>
            <a:off x="688616" y="2598316"/>
            <a:ext cx="2795955" cy="2892670"/>
          </a:xfrm>
          <a:prstGeom prst="rect">
            <a:avLst/>
          </a:prstGeom>
        </p:spPr>
      </p:pic>
      <p:pic>
        <p:nvPicPr>
          <p:cNvPr id="21" name="Picture 2" descr="라즈베리 파이 제로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156500">
            <a:off x="5032677" y="3250910"/>
            <a:ext cx="1866028" cy="1434863"/>
          </a:xfrm>
          <a:prstGeom prst="rect">
            <a:avLst/>
          </a:prstGeom>
          <a:noFill/>
        </p:spPr>
      </p:pic>
      <p:sp>
        <p:nvSpPr>
          <p:cNvPr id="27" name="모서리가 둥근 직사각형 26"/>
          <p:cNvSpPr/>
          <p:nvPr/>
        </p:nvSpPr>
        <p:spPr>
          <a:xfrm>
            <a:off x="482600" y="1636708"/>
            <a:ext cx="11276255" cy="491851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20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사용할 프로그램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91549" y="4886522"/>
            <a:ext cx="575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있고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보다 정확한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장애물과 신호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처리하는 데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6626" name="Picture 2" descr="yolo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4741" y="2521552"/>
            <a:ext cx="3124766" cy="1660981"/>
          </a:xfrm>
          <a:prstGeom prst="rect">
            <a:avLst/>
          </a:prstGeom>
          <a:noFill/>
        </p:spPr>
      </p:pic>
      <p:pic>
        <p:nvPicPr>
          <p:cNvPr id="26628" name="Picture 4" descr="opencv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5013" y="2147851"/>
            <a:ext cx="1918320" cy="235946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976677" y="4886522"/>
            <a:ext cx="4594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영상을 처리하고 분석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신호를 구별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 있도록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 하는데 사용된다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골전도 안경 이어폰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2379" y="1384242"/>
            <a:ext cx="3196441" cy="3011352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사용할 하드웨어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라즈베리 파이 제로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115449">
            <a:off x="1718099" y="1874251"/>
            <a:ext cx="3149253" cy="2421585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355886" y="4775807"/>
            <a:ext cx="418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라즈베리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파이 제로 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w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를 사용하여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B78C7F"/>
                </a:solidFill>
                <a:latin typeface="배달의민족 주아" charset="-127"/>
                <a:ea typeface="배달의민족 주아" charset="-127"/>
              </a:rPr>
              <a:t>휴대성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과 안경에 달았을 때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charset="-127"/>
                <a:ea typeface="배달의민족 주아" charset="-127"/>
              </a:rPr>
              <a:t>무게를 </a:t>
            </a:r>
            <a:endParaRPr lang="en-US" altLang="ko-KR" sz="2400" dirty="0" smtClean="0">
              <a:solidFill>
                <a:srgbClr val="B78C7F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B78C7F"/>
                </a:solidFill>
                <a:latin typeface="배달의민족 주아" charset="-127"/>
                <a:ea typeface="배달의민족 주아" charset="-127"/>
              </a:rPr>
              <a:t>줄일 수 있도록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사용한다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83630" y="3972373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097" y="4057040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골전도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선글라스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13837" y="4775807"/>
            <a:ext cx="3993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안경에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골전도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이어폰이 포함된다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파이에서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charset="-127"/>
                <a:ea typeface="배달의민족 주아" charset="-127"/>
              </a:rPr>
              <a:t>음성데이터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를 받아서 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B78C7F"/>
                </a:solidFill>
                <a:latin typeface="배달의민족 주아" charset="-127"/>
                <a:ea typeface="배달의민족 주아" charset="-127"/>
              </a:rPr>
              <a:t>출력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하는데 사용한다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사용할 </a:t>
            </a:r>
            <a:r>
              <a:rPr lang="ko-KR" altLang="en-US" sz="320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91581" y="5233628"/>
            <a:ext cx="947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클라우드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컴퓨팅 플랫폼으로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가상머신</a:t>
            </a:r>
            <a:r>
              <a:rPr lang="en-US" altLang="ko-KR" sz="2400" dirty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서버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파일 저장소를 사용하여 서버 작업 수행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926666" y="2739006"/>
            <a:ext cx="4735085" cy="1586542"/>
            <a:chOff x="5926667" y="2771803"/>
            <a:chExt cx="5427134" cy="1880945"/>
          </a:xfrm>
        </p:grpSpPr>
        <p:sp>
          <p:nvSpPr>
            <p:cNvPr id="18" name="TextBox 17"/>
            <p:cNvSpPr txBox="1"/>
            <p:nvPr/>
          </p:nvSpPr>
          <p:spPr>
            <a:xfrm>
              <a:off x="6188659" y="4072429"/>
              <a:ext cx="2544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마이크로 소프트 </a:t>
              </a:r>
              <a:r>
                <a:rPr lang="ko-KR" altLang="en-US" sz="1600" dirty="0" err="1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애저</a:t>
              </a:r>
              <a:endPara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0" name="Picture 2" descr="aws azur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226" b="15471"/>
            <a:stretch/>
          </p:blipFill>
          <p:spPr bwMode="auto">
            <a:xfrm>
              <a:off x="5926667" y="2771803"/>
              <a:ext cx="5000197" cy="8696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/>
            <a:srcRect l="1440" t="3249" r="50858" b="82079"/>
            <a:stretch/>
          </p:blipFill>
          <p:spPr>
            <a:xfrm>
              <a:off x="9250644" y="4112748"/>
              <a:ext cx="2103157" cy="5400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 cstate="print"/>
            <a:srcRect l="51183" t="51641" r="1115" b="33687"/>
            <a:stretch/>
          </p:blipFill>
          <p:spPr>
            <a:xfrm>
              <a:off x="9250644" y="3608987"/>
              <a:ext cx="2103156" cy="540000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1422573" y="2219276"/>
            <a:ext cx="3325595" cy="2386279"/>
            <a:chOff x="1199456" y="2147994"/>
            <a:chExt cx="3917829" cy="2783796"/>
          </a:xfrm>
        </p:grpSpPr>
        <p:sp>
          <p:nvSpPr>
            <p:cNvPr id="17" name="TextBox 16"/>
            <p:cNvSpPr txBox="1"/>
            <p:nvPr/>
          </p:nvSpPr>
          <p:spPr>
            <a:xfrm>
              <a:off x="1883630" y="3972373"/>
              <a:ext cx="2544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아마존 웹 서비스 </a:t>
              </a:r>
              <a:endPara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050" name="Picture 2" descr="aws azure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53" b="37103"/>
            <a:stretch/>
          </p:blipFill>
          <p:spPr bwMode="auto">
            <a:xfrm>
              <a:off x="1199456" y="2147994"/>
              <a:ext cx="3797746" cy="1641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6" cstate="print"/>
            <a:srcRect l="2828" t="27195" r="69983" b="41538"/>
            <a:stretch/>
          </p:blipFill>
          <p:spPr>
            <a:xfrm>
              <a:off x="1413227" y="4369726"/>
              <a:ext cx="1462494" cy="56206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6" cstate="print"/>
            <a:srcRect l="69265" t="28128" r="90" b="40605"/>
            <a:stretch/>
          </p:blipFill>
          <p:spPr>
            <a:xfrm>
              <a:off x="3468911" y="4369727"/>
              <a:ext cx="1648374" cy="562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000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될 수 있는 하드웨어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883630" y="2923496"/>
            <a:ext cx="8140902" cy="2139755"/>
            <a:chOff x="1883630" y="2255839"/>
            <a:chExt cx="8140902" cy="2139755"/>
          </a:xfrm>
        </p:grpSpPr>
        <p:pic>
          <p:nvPicPr>
            <p:cNvPr id="1028" name="Picture 4" descr="ì¡ììº  ë¯¸ë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 cstate="print"/>
            <a:srcRect l="24042" r="25368"/>
            <a:stretch>
              <a:fillRect/>
            </a:stretch>
          </p:blipFill>
          <p:spPr bwMode="auto">
            <a:xfrm>
              <a:off x="7653865" y="2276529"/>
              <a:ext cx="2108200" cy="1627444"/>
            </a:xfrm>
            <a:prstGeom prst="rect">
              <a:avLst/>
            </a:prstGeom>
            <a:noFill/>
          </p:spPr>
        </p:pic>
        <p:pic>
          <p:nvPicPr>
            <p:cNvPr id="6" name="Picture 2" descr="íì¼:external/liliputing.com/cstick_01-e1428263381844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12839" y="2255839"/>
              <a:ext cx="2306912" cy="1470657"/>
            </a:xfrm>
            <a:prstGeom prst="rect">
              <a:avLst/>
            </a:prstGeom>
            <a:noFill/>
          </p:spPr>
        </p:pic>
        <p:sp>
          <p:nvSpPr>
            <p:cNvPr id="17" name="TextBox 16"/>
            <p:cNvSpPr txBox="1"/>
            <p:nvPr/>
          </p:nvSpPr>
          <p:spPr>
            <a:xfrm>
              <a:off x="1883630" y="3972373"/>
              <a:ext cx="2544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인텔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컴퓨트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스틱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80097" y="4057040"/>
              <a:ext cx="25444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소니 액션 캠 </a:t>
              </a:r>
              <a:endPara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48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699140" y="1511599"/>
            <a:ext cx="10738838" cy="484475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00991" y="2031779"/>
            <a:ext cx="89900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Tx/>
              <a:buChar char="-"/>
            </a:pPr>
            <a:r>
              <a:rPr lang="en-US" altLang="ko-KR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물체 감지를 학습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시킬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보다 더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정확한 안내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제공할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 안경 보급에 따라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음향신호기를 대체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 수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endParaRPr lang="en-US" altLang="ko-KR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사회생활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행동에 제한적이었던 시각장애인들의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활동범위를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넓혀준다</a:t>
            </a:r>
            <a:r>
              <a:rPr lang="en-US" altLang="ko-KR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endParaRPr lang="en-US" altLang="ko-KR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buFontTx/>
              <a:buChar char="-"/>
            </a:pP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시각장애인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보조도구로서 가능성을 입증하게 될 경우 여러 방면에서 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fontAlgn="base"/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관련 </a:t>
            </a:r>
            <a:r>
              <a: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프로젝트가 활성화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될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indent="-342900" fontAlgn="base">
              <a:buFontTx/>
              <a:buChar char="-"/>
            </a:pP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일정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0" y="1"/>
            <a:ext cx="733168" cy="650788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041227" y="8160907"/>
            <a:ext cx="1199456" cy="1019605"/>
          </a:xfrm>
          <a:prstGeom prst="line">
            <a:avLst/>
          </a:prstGeom>
          <a:ln w="9525">
            <a:solidFill>
              <a:srgbClr val="6D6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980302" y="812702"/>
            <a:ext cx="536283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</a:t>
            </a:r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 및 연구 목표  </a:t>
            </a:r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작품의 배경 및 필요성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예상 시나리오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 효과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일정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구현한 연구 결과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연구 진행 일정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5016842" y="1458096"/>
            <a:ext cx="7196798" cy="5393211"/>
          </a:xfrm>
          <a:prstGeom prst="rtTriangle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6576053" y="5340694"/>
            <a:ext cx="5472608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7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117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9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20075" y="5712198"/>
            <a:ext cx="393882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빨간불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인식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9154" name="Picture 2" descr="C:\Users\user1\Desktop\서영폴더\KakaoTalk_Moim_7kBRCaKGBAVypF3XVClCysrTkJusKJ.png"/>
          <p:cNvPicPr>
            <a:picLocks noChangeAspect="1" noChangeArrowheads="1"/>
          </p:cNvPicPr>
          <p:nvPr/>
        </p:nvPicPr>
        <p:blipFill>
          <a:blip r:embed="rId3" cstate="print"/>
          <a:srcRect r="62579" b="23352"/>
          <a:stretch>
            <a:fillRect/>
          </a:stretch>
        </p:blipFill>
        <p:spPr bwMode="auto">
          <a:xfrm>
            <a:off x="1882246" y="1796206"/>
            <a:ext cx="3552231" cy="3600000"/>
          </a:xfrm>
          <a:prstGeom prst="rect">
            <a:avLst/>
          </a:prstGeom>
          <a:noFill/>
        </p:spPr>
      </p:pic>
      <p:pic>
        <p:nvPicPr>
          <p:cNvPr id="11" name="Picture 2" descr="C:\Users\user1\Desktop\서영폴더\KakaoTalk_Moim_7kBRCaKGBAVypF3XVClCysrTkJusKJ.png"/>
          <p:cNvPicPr>
            <a:picLocks noChangeAspect="1" noChangeArrowheads="1"/>
          </p:cNvPicPr>
          <p:nvPr/>
        </p:nvPicPr>
        <p:blipFill>
          <a:blip r:embed="rId3" cstate="print"/>
          <a:srcRect l="37478" r="8062"/>
          <a:stretch>
            <a:fillRect/>
          </a:stretch>
        </p:blipFill>
        <p:spPr bwMode="auto">
          <a:xfrm>
            <a:off x="6186617" y="1775611"/>
            <a:ext cx="3962400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9217" name="Picture 1" descr="C:\Users\user1\Desktop\서영폴더\KakaoTalk_Moim_7kBRCaKGBAVypF3XVClCysrTkJopFv.png"/>
          <p:cNvPicPr>
            <a:picLocks noChangeAspect="1" noChangeArrowheads="1"/>
          </p:cNvPicPr>
          <p:nvPr/>
        </p:nvPicPr>
        <p:blipFill>
          <a:blip r:embed="rId3" cstate="print"/>
          <a:srcRect r="63236" b="24258"/>
          <a:stretch>
            <a:fillRect/>
          </a:stretch>
        </p:blipFill>
        <p:spPr bwMode="auto">
          <a:xfrm>
            <a:off x="1839499" y="1787605"/>
            <a:ext cx="3531493" cy="3600000"/>
          </a:xfrm>
          <a:prstGeom prst="rect">
            <a:avLst/>
          </a:prstGeom>
          <a:noFill/>
        </p:spPr>
      </p:pic>
      <p:pic>
        <p:nvPicPr>
          <p:cNvPr id="8" name="Picture 1" descr="C:\Users\user1\Desktop\서영폴더\KakaoTalk_Moim_7kBRCaKGBAVypF3XVClCysrTkJopFv.png"/>
          <p:cNvPicPr>
            <a:picLocks noChangeAspect="1" noChangeArrowheads="1"/>
          </p:cNvPicPr>
          <p:nvPr/>
        </p:nvPicPr>
        <p:blipFill>
          <a:blip r:embed="rId3" cstate="print"/>
          <a:srcRect l="37952" t="2860" r="7137"/>
          <a:stretch>
            <a:fillRect/>
          </a:stretch>
        </p:blipFill>
        <p:spPr bwMode="auto">
          <a:xfrm>
            <a:off x="5997147" y="1787611"/>
            <a:ext cx="4112806" cy="3600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944789" y="5671009"/>
            <a:ext cx="416948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파란불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인식 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인식에 따른 소리 출력 모습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6" name="KakaoTalk_Video_20180528_2013_38_1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2637584" y="1842293"/>
            <a:ext cx="6634210" cy="373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8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분석하기 전</a:t>
            </a:r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5" y="2124001"/>
            <a:ext cx="6480000" cy="36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작동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8462" b="-171"/>
          <a:stretch/>
        </p:blipFill>
        <p:spPr>
          <a:xfrm>
            <a:off x="1506427" y="1954357"/>
            <a:ext cx="3442025" cy="37631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85" b="2906"/>
          <a:stretch/>
        </p:blipFill>
        <p:spPr>
          <a:xfrm>
            <a:off x="6551566" y="1954357"/>
            <a:ext cx="3590854" cy="37631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3992" y="5913653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수행모습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53232" y="4551513"/>
            <a:ext cx="1966491" cy="12713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467811" y="5806151"/>
            <a:ext cx="145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Weight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값을 통해 추출된 값과 정확도 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3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결과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5" y="2081707"/>
            <a:ext cx="6480000" cy="364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분석한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4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학습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" t="-300" r="48661" b="1191"/>
          <a:stretch/>
        </p:blipFill>
        <p:spPr>
          <a:xfrm>
            <a:off x="1802406" y="1586916"/>
            <a:ext cx="3720208" cy="402648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0" t="3961"/>
          <a:stretch/>
        </p:blipFill>
        <p:spPr>
          <a:xfrm>
            <a:off x="6551566" y="1580932"/>
            <a:ext cx="3584418" cy="40324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40664" y="5690634"/>
            <a:ext cx="7541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labelIing</a:t>
            </a:r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이용해 학습을 위한 </a:t>
            </a:r>
            <a:r>
              <a:rPr lang="ko-KR" altLang="en-US" sz="28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라벨링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작업 실행 사진 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17034" y="3905958"/>
            <a:ext cx="3659489" cy="1784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14601" y="4419083"/>
            <a:ext cx="1569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라벨링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작업을 통해 변환된 값 표시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9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학습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69059" y="5670873"/>
            <a:ext cx="804853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내부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cfg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file, .data file, image file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이용한 학습 화면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8249" b="55149"/>
          <a:stretch/>
        </p:blipFill>
        <p:spPr>
          <a:xfrm>
            <a:off x="2169059" y="1498187"/>
            <a:ext cx="3739082" cy="182278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57" t="2640"/>
          <a:stretch/>
        </p:blipFill>
        <p:spPr>
          <a:xfrm>
            <a:off x="6740307" y="1498187"/>
            <a:ext cx="3477284" cy="40301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t="49769" r="48243" b="1432"/>
          <a:stretch/>
        </p:blipFill>
        <p:spPr>
          <a:xfrm>
            <a:off x="2169059" y="3505857"/>
            <a:ext cx="3739082" cy="20060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" t="48714" r="50355" b="28052"/>
          <a:stretch/>
        </p:blipFill>
        <p:spPr>
          <a:xfrm>
            <a:off x="2169058" y="4469421"/>
            <a:ext cx="3733801" cy="101013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411016" y="1608883"/>
            <a:ext cx="2679826" cy="3432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58595" y="4594021"/>
            <a:ext cx="3061959" cy="6011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26015" y="5232588"/>
            <a:ext cx="2327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학습을 통해 생성된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en-US" altLang="ko-KR" sz="1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ight 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10600" y="1190043"/>
            <a:ext cx="1701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학습코드와 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data,</a:t>
            </a:r>
            <a:r>
              <a:rPr lang="ko-KR" altLang="en-US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400" dirty="0" err="1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cfg</a:t>
            </a:r>
            <a:r>
              <a:rPr lang="en-US" altLang="ko-KR" sz="14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4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3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진행 일정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진행 일정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간트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차트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28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884716" y="1531146"/>
          <a:ext cx="10554425" cy="4423672"/>
        </p:xfrm>
        <a:graphic>
          <a:graphicData uri="http://schemas.openxmlformats.org/drawingml/2006/table">
            <a:tbl>
              <a:tblPr/>
              <a:tblGrid>
                <a:gridCol w="16573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025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9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8493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8493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8493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8493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98493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98493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285715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연구내용 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회의 및 주제 선정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기존 제품 조사 및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4567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신호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인식에 따른 음향 출력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블루투스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 연결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4567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외형 제작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파이 모듈 장착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 장착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&amp;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보고서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999999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7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419" y="113752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n A</a:t>
            </a:r>
            <a:endParaRPr lang="ko-KR" altLang="en-US" sz="9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작품선정의 배경</a:t>
            </a:r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필요성 및 연구목표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450" y="194834"/>
            <a:ext cx="1220206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00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 출처</a:t>
            </a:r>
            <a:endParaRPr lang="en-US" altLang="ko-KR" sz="60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865052" y="2312822"/>
            <a:ext cx="9373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http://www.aistudy.com/physiology/brain/%EB%87%8C%EC%97%B0%EA%B5%AC.htm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75808" y="2324308"/>
            <a:ext cx="78924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</a:t>
            </a:r>
            <a:r>
              <a:rPr lang="en-US" altLang="ko-KR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</a:t>
            </a:r>
            <a:r>
              <a:rPr lang="en-US" altLang="ko-KR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</a:t>
            </a:r>
            <a:r>
              <a:rPr lang="en-US" altLang="ko-KR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</a:t>
            </a: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표   </a:t>
            </a:r>
            <a:r>
              <a:rPr lang="en-US" altLang="ko-KR" sz="1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7270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663967" y="2069669"/>
            <a:ext cx="5653257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194" name="Picture 2" descr="ìê° ê°ê°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3" y="2069669"/>
            <a:ext cx="467677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73093" y="2559092"/>
            <a:ext cx="5035003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인간의 오감 중 시각 정보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수용량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83%</a:t>
            </a: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장애를 겪고 있는 인구는 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전세계의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이중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 실명 상태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1928" y="5603445"/>
            <a:ext cx="4414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http://www.aistudy.com/physiology/brain/%EB%87%8C%EC%97%B0%EA%B5%AC.htm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456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24504512" descr="EMB000028f441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82" y="2048285"/>
            <a:ext cx="3637236" cy="223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3352" y="17922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424506032" descr="EMB000028f4411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2048285"/>
            <a:ext cx="3556968" cy="21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83992" y="4843302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음향신호기의 접근을 어렵게 하는 장애물들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3351" y="4216065"/>
            <a:ext cx="34501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http://www.itnews.or.kr/?p=22580</a:t>
            </a:r>
            <a:endParaRPr lang="en-US" altLang="ko-KR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6334781" y="4268135"/>
            <a:ext cx="38687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http://www.kyeonggi.com/?mod=news&amp;act=articleView&amp;idxno=1360747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41615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11480" y="62088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86384" y="11241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424505392" descr="EMB000028f4413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5" y="1757581"/>
            <a:ext cx="5034285" cy="42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98920" y="2248324"/>
            <a:ext cx="436010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매년 수도권 지역 음향 신호기의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적정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설치율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60% </a:t>
            </a:r>
            <a:r>
              <a:rPr lang="ko-KR" altLang="en-US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고장률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~ 10 %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074152" y="3848972"/>
            <a:ext cx="1295400" cy="726910"/>
          </a:xfrm>
          <a:prstGeom prst="downArrow">
            <a:avLst/>
          </a:prstGeom>
          <a:solidFill>
            <a:srgbClr val="274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14733" y="4982093"/>
            <a:ext cx="4414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장애인들이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-259080" y="63612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68235" y="6008006"/>
            <a:ext cx="4777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http://traffic.seoul.go.kr/archives/33024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22980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3826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2296" y="-337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14686" y="2412579"/>
            <a:ext cx="24794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-&gt;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38317" y="2269645"/>
            <a:ext cx="1929948" cy="9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7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안경형태의 </a:t>
            </a:r>
            <a:endParaRPr lang="en-US" altLang="ko-KR" sz="267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7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보조공학기기</a:t>
            </a:r>
            <a:endParaRPr lang="en-US" altLang="ko-KR" sz="267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51566" y="1990934"/>
            <a:ext cx="5243275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6084" y="3651815"/>
            <a:ext cx="441423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Yolo, </a:t>
            </a:r>
            <a:r>
              <a:rPr lang="en-US" altLang="ko-KR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신호등과 횡단보도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감지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음성으로 출력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09117" y="1999171"/>
            <a:ext cx="5399796" cy="3669866"/>
            <a:chOff x="427885" y="1990934"/>
            <a:chExt cx="5399796" cy="366986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427885" y="1990934"/>
              <a:ext cx="5388029" cy="3533776"/>
            </a:xfrm>
            <a:prstGeom prst="roundRect">
              <a:avLst/>
            </a:prstGeom>
            <a:solidFill>
              <a:srgbClr val="C6A49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967" y="3111523"/>
              <a:ext cx="1968275" cy="2392805"/>
            </a:xfrm>
            <a:prstGeom prst="rect">
              <a:avLst/>
            </a:prstGeom>
          </p:spPr>
        </p:pic>
        <p:cxnSp>
          <p:nvCxnSpPr>
            <p:cNvPr id="18" name="직선 연결선 17"/>
            <p:cNvCxnSpPr/>
            <p:nvPr/>
          </p:nvCxnSpPr>
          <p:spPr>
            <a:xfrm flipV="1">
              <a:off x="834784" y="3027236"/>
              <a:ext cx="0" cy="788184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46484" y="2064010"/>
              <a:ext cx="23202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안경의 주시 방향에 따른</a:t>
              </a:r>
              <a:endParaRPr lang="en-US" altLang="ko-KR" sz="1400" dirty="0" smtClean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 전방 영상을 카메라로 획득한다</a:t>
              </a:r>
              <a:r>
                <a:rPr lang="en-US" altLang="ko-KR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18163" y="2341695"/>
              <a:ext cx="2066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골전도이어폰을 통해</a:t>
              </a:r>
              <a:endParaRPr lang="en-US" altLang="ko-KR" sz="1400" dirty="0" smtClean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음성 안내를 출력한다</a:t>
              </a:r>
              <a:r>
                <a:rPr lang="en-US" altLang="ko-KR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21" name="꺾인 연결선 20"/>
            <p:cNvCxnSpPr/>
            <p:nvPr/>
          </p:nvCxnSpPr>
          <p:spPr>
            <a:xfrm rot="5400000" flipH="1" flipV="1">
              <a:off x="2419155" y="3583901"/>
              <a:ext cx="999991" cy="340083"/>
            </a:xfrm>
            <a:prstGeom prst="bentConnector3">
              <a:avLst>
                <a:gd name="adj1" fmla="val 2220"/>
              </a:avLst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/>
            <p:nvPr/>
          </p:nvCxnSpPr>
          <p:spPr>
            <a:xfrm>
              <a:off x="2085349" y="4288048"/>
              <a:ext cx="1003840" cy="621703"/>
            </a:xfrm>
            <a:prstGeom prst="bentConnector3">
              <a:avLst>
                <a:gd name="adj1" fmla="val 762"/>
              </a:avLst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239540" y="5137580"/>
              <a:ext cx="25881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무선 통신부로</a:t>
              </a:r>
              <a:r>
                <a:rPr lang="en-US" altLang="ko-KR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, </a:t>
              </a:r>
              <a:r>
                <a:rPr lang="ko-KR" altLang="en-US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획득한 영상 데이터를 서버로 </a:t>
              </a:r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송수신한다</a:t>
              </a:r>
              <a:r>
                <a:rPr lang="en-US" altLang="ko-KR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16958" y="2620132"/>
              <a:ext cx="280966" cy="369332"/>
              <a:chOff x="616958" y="2620132"/>
              <a:chExt cx="280966" cy="36933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16958" y="2620132"/>
                <a:ext cx="264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1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617837" y="2644346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3300218" y="4851890"/>
              <a:ext cx="329247" cy="369332"/>
              <a:chOff x="3283743" y="4662420"/>
              <a:chExt cx="329247" cy="369332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283743" y="4662420"/>
                <a:ext cx="3292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3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3299253" y="4683211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2948849" y="2817189"/>
              <a:ext cx="296859" cy="369332"/>
              <a:chOff x="2948849" y="2817189"/>
              <a:chExt cx="296859" cy="369332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948849" y="2817189"/>
                <a:ext cx="280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2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28" name="타원 27"/>
              <p:cNvSpPr/>
              <p:nvPr/>
            </p:nvSpPr>
            <p:spPr>
              <a:xfrm>
                <a:off x="2965621" y="2850292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50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40913" y="2257573"/>
            <a:ext cx="625420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보는 방향을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카메라로 인식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영상데이터를 통신모듈을 통해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서버로 전송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endParaRPr lang="en-US" altLang="ko-KR" sz="2667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서버는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수신한 데이터를 </a:t>
            </a:r>
            <a:r>
              <a:rPr lang="en-US" altLang="ko-KR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감지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데이터를 사용자에게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검출결과를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음성으로 제공하여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보행 도움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08163" y="2039746"/>
            <a:ext cx="6295513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131570" y="2725819"/>
            <a:ext cx="5888329" cy="2944164"/>
            <a:chOff x="238812" y="1091551"/>
            <a:chExt cx="12192000" cy="609600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812" y="1091551"/>
              <a:ext cx="12192000" cy="6096000"/>
            </a:xfrm>
            <a:prstGeom prst="rect">
              <a:avLst/>
            </a:prstGeom>
          </p:spPr>
        </p:pic>
        <p:sp>
          <p:nvSpPr>
            <p:cNvPr id="27" name="사다리꼴 26"/>
            <p:cNvSpPr/>
            <p:nvPr/>
          </p:nvSpPr>
          <p:spPr>
            <a:xfrm rot="4984789">
              <a:off x="4480819" y="-11973"/>
              <a:ext cx="4348717" cy="6754531"/>
            </a:xfrm>
            <a:prstGeom prst="trapezoid">
              <a:avLst>
                <a:gd name="adj" fmla="val 46560"/>
              </a:avLst>
            </a:prstGeom>
            <a:solidFill>
              <a:srgbClr val="B78C7F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632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1012</Words>
  <Application>Microsoft Office PowerPoint</Application>
  <PresentationFormat>와이드스크린</PresentationFormat>
  <Paragraphs>303</Paragraphs>
  <Slides>30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Arial</vt:lpstr>
      <vt:lpstr>배달의민족 주아</vt:lpstr>
      <vt:lpstr>맑은 고딕</vt:lpstr>
      <vt:lpstr>함초롬바탕</vt:lpstr>
      <vt:lpstr>Office 테마</vt:lpstr>
      <vt:lpstr>PowerPoint 프레젠테이션</vt:lpstr>
      <vt:lpstr>PowerPoint 프레젠테이션</vt:lpstr>
      <vt:lpstr>01. 작품선정의 배경, 필요성 및 연구목표 </vt:lpstr>
      <vt:lpstr>PowerPoint 프레젠테이션</vt:lpstr>
      <vt:lpstr>PowerPoint 프레젠테이션</vt:lpstr>
      <vt:lpstr>PowerPoint 프레젠테이션</vt:lpstr>
      <vt:lpstr>PowerPoint 프레젠테이션</vt:lpstr>
      <vt:lpstr>02. 연구 내용 설명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03. 연구 결과 및 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n A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85</cp:revision>
  <dcterms:created xsi:type="dcterms:W3CDTF">2018-04-11T23:47:46Z</dcterms:created>
  <dcterms:modified xsi:type="dcterms:W3CDTF">2018-05-29T07:03:35Z</dcterms:modified>
</cp:coreProperties>
</file>